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797675" cy="99266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93CDDD"/>
    <a:srgbClr val="93CD16"/>
    <a:srgbClr val="CA149A"/>
    <a:srgbClr val="41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67" d="100"/>
          <a:sy n="67" d="100"/>
        </p:scale>
        <p:origin x="2562" y="90"/>
      </p:cViewPr>
      <p:guideLst>
        <p:guide orient="horz" pos="4032"/>
        <p:guide pos="3001"/>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72778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4123591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07949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40558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90100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888023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931888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003199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58861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427767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076838-D610-48C9-9CD4-AF000B2DF1A1}" type="datetimeFigureOut">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26990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FA076838-D610-48C9-9CD4-AF000B2DF1A1}" type="datetimeFigureOut">
              <a:rPr kumimoji="1" lang="ja-JP" altLang="en-US" smtClean="0"/>
              <a:t>2024/10/25</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69E88B0B-44C0-47FC-BE26-BD2F30AAED0F}" type="slidenum">
              <a:rPr kumimoji="1" lang="ja-JP" altLang="en-US" smtClean="0"/>
              <a:t>‹#›</a:t>
            </a:fld>
            <a:endParaRPr kumimoji="1" lang="ja-JP" altLang="en-US"/>
          </a:p>
        </p:txBody>
      </p:sp>
    </p:spTree>
    <p:extLst>
      <p:ext uri="{BB962C8B-B14F-4D97-AF65-F5344CB8AC3E}">
        <p14:creationId xmlns:p14="http://schemas.microsoft.com/office/powerpoint/2010/main" val="31419255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jpe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24" Type="http://schemas.openxmlformats.org/officeDocument/2006/relationships/image" Target="../media/image23.jpe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jpe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グループ化 57"/>
          <p:cNvGrpSpPr/>
          <p:nvPr/>
        </p:nvGrpSpPr>
        <p:grpSpPr>
          <a:xfrm>
            <a:off x="0" y="2674444"/>
            <a:ext cx="3886505" cy="4041689"/>
            <a:chOff x="0" y="2171797"/>
            <a:chExt cx="3287361" cy="3418623"/>
          </a:xfrm>
        </p:grpSpPr>
        <p:grpSp>
          <p:nvGrpSpPr>
            <p:cNvPr id="57" name="グループ化 56"/>
            <p:cNvGrpSpPr/>
            <p:nvPr/>
          </p:nvGrpSpPr>
          <p:grpSpPr>
            <a:xfrm>
              <a:off x="0" y="2171797"/>
              <a:ext cx="3287361" cy="3370743"/>
              <a:chOff x="452643" y="4970415"/>
              <a:chExt cx="3287361" cy="3370743"/>
            </a:xfrm>
          </p:grpSpPr>
          <p:grpSp>
            <p:nvGrpSpPr>
              <p:cNvPr id="27" name="グループ化 26"/>
              <p:cNvGrpSpPr/>
              <p:nvPr/>
            </p:nvGrpSpPr>
            <p:grpSpPr>
              <a:xfrm>
                <a:off x="745382" y="4970415"/>
                <a:ext cx="2836301" cy="3370743"/>
                <a:chOff x="6711384" y="3594577"/>
                <a:chExt cx="2676599" cy="3180948"/>
              </a:xfrm>
            </p:grpSpPr>
            <p:sp>
              <p:nvSpPr>
                <p:cNvPr id="28" name="円/楕円 27"/>
                <p:cNvSpPr/>
                <p:nvPr/>
              </p:nvSpPr>
              <p:spPr>
                <a:xfrm>
                  <a:off x="6912531" y="4437246"/>
                  <a:ext cx="2475452" cy="633002"/>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p:cNvGrpSpPr/>
                <p:nvPr/>
              </p:nvGrpSpPr>
              <p:grpSpPr>
                <a:xfrm>
                  <a:off x="6860939" y="3594577"/>
                  <a:ext cx="2527042" cy="3180948"/>
                  <a:chOff x="2502586" y="3971902"/>
                  <a:chExt cx="2527042" cy="3180948"/>
                </a:xfrm>
              </p:grpSpPr>
              <p:grpSp>
                <p:nvGrpSpPr>
                  <p:cNvPr id="35" name="グループ化 34"/>
                  <p:cNvGrpSpPr/>
                  <p:nvPr/>
                </p:nvGrpSpPr>
                <p:grpSpPr>
                  <a:xfrm>
                    <a:off x="2502586" y="5214633"/>
                    <a:ext cx="2527042" cy="846542"/>
                    <a:chOff x="3043734" y="5223577"/>
                    <a:chExt cx="2527042" cy="846542"/>
                  </a:xfrm>
                </p:grpSpPr>
                <p:grpSp>
                  <p:nvGrpSpPr>
                    <p:cNvPr id="44" name="グループ化 43"/>
                    <p:cNvGrpSpPr/>
                    <p:nvPr/>
                  </p:nvGrpSpPr>
                  <p:grpSpPr>
                    <a:xfrm>
                      <a:off x="3043734" y="5223577"/>
                      <a:ext cx="2527042" cy="846542"/>
                      <a:chOff x="6527869" y="334254"/>
                      <a:chExt cx="3240458" cy="1085533"/>
                    </a:xfrm>
                  </p:grpSpPr>
                  <p:grpSp>
                    <p:nvGrpSpPr>
                      <p:cNvPr id="46" name="グループ化 45"/>
                      <p:cNvGrpSpPr/>
                      <p:nvPr/>
                    </p:nvGrpSpPr>
                    <p:grpSpPr>
                      <a:xfrm>
                        <a:off x="6527869" y="334254"/>
                        <a:ext cx="3240458" cy="1085533"/>
                        <a:chOff x="541418" y="1688431"/>
                        <a:chExt cx="4536643" cy="1519743"/>
                      </a:xfrm>
                    </p:grpSpPr>
                    <p:sp>
                      <p:nvSpPr>
                        <p:cNvPr id="50" name="円/楕円 49"/>
                        <p:cNvSpPr/>
                        <p:nvPr/>
                      </p:nvSpPr>
                      <p:spPr>
                        <a:xfrm>
                          <a:off x="541418" y="2794152"/>
                          <a:ext cx="4536643" cy="414022"/>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51" name="図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9273" y="2476764"/>
                          <a:ext cx="691334" cy="691333"/>
                        </a:xfrm>
                        <a:prstGeom prst="rect">
                          <a:avLst/>
                        </a:prstGeom>
                      </p:spPr>
                    </p:pic>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3396" y="2482318"/>
                          <a:ext cx="718445" cy="691500"/>
                        </a:xfrm>
                        <a:prstGeom prst="rect">
                          <a:avLst/>
                        </a:prstGeom>
                      </p:spPr>
                    </p:pic>
                    <p:sp>
                      <p:nvSpPr>
                        <p:cNvPr id="53" name="テキスト ボックス 52"/>
                        <p:cNvSpPr txBox="1"/>
                        <p:nvPr/>
                      </p:nvSpPr>
                      <p:spPr>
                        <a:xfrm>
                          <a:off x="1242239" y="1688431"/>
                          <a:ext cx="3634483" cy="312852"/>
                        </a:xfrm>
                        <a:prstGeom prst="rect">
                          <a:avLst/>
                        </a:prstGeom>
                        <a:noFill/>
                      </p:spPr>
                      <p:txBody>
                        <a:bodyPr wrap="square" rtlCol="0">
                          <a:spAutoFit/>
                        </a:bodyPr>
                        <a:lstStyle/>
                        <a:p>
                          <a:r>
                            <a:rPr lang="ja-JP" altLang="en-US" sz="600" dirty="0">
                              <a:latin typeface="AR P丸ゴシック体E" panose="020F0900000000000000" pitchFamily="50" charset="-128"/>
                              <a:ea typeface="AR P丸ゴシック体E" panose="020F0900000000000000" pitchFamily="50" charset="-128"/>
                            </a:rPr>
                            <a:t>画像情報　　注射情報　　 　 投薬情報　　　検査結果</a:t>
                          </a:r>
                        </a:p>
                      </p:txBody>
                    </p:sp>
                  </p:grpSp>
                  <p:cxnSp>
                    <p:nvCxnSpPr>
                      <p:cNvPr id="47" name="直線矢印コネクタ 46"/>
                      <p:cNvCxnSpPr/>
                      <p:nvPr/>
                    </p:nvCxnSpPr>
                    <p:spPr>
                      <a:xfrm flipV="1">
                        <a:off x="7354862" y="610438"/>
                        <a:ext cx="259880" cy="279865"/>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flipV="1">
                        <a:off x="8078711" y="634784"/>
                        <a:ext cx="20421" cy="325203"/>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H="1" flipV="1">
                        <a:off x="8669887" y="642954"/>
                        <a:ext cx="285861" cy="278980"/>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grpSp>
                <p:pic>
                  <p:nvPicPr>
                    <p:cNvPr id="45" name="図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839" y="5615927"/>
                      <a:ext cx="625688" cy="394455"/>
                    </a:xfrm>
                    <a:prstGeom prst="rect">
                      <a:avLst/>
                    </a:prstGeom>
                  </p:spPr>
                </p:pic>
              </p:grpSp>
              <p:grpSp>
                <p:nvGrpSpPr>
                  <p:cNvPr id="36" name="グループ化 35"/>
                  <p:cNvGrpSpPr/>
                  <p:nvPr/>
                </p:nvGrpSpPr>
                <p:grpSpPr>
                  <a:xfrm>
                    <a:off x="2794624" y="3971902"/>
                    <a:ext cx="1905703" cy="3180948"/>
                    <a:chOff x="2794624" y="3971902"/>
                    <a:chExt cx="1905703" cy="3180948"/>
                  </a:xfrm>
                </p:grpSpPr>
                <p:grpSp>
                  <p:nvGrpSpPr>
                    <p:cNvPr id="37" name="グループ化 36"/>
                    <p:cNvGrpSpPr/>
                    <p:nvPr/>
                  </p:nvGrpSpPr>
                  <p:grpSpPr>
                    <a:xfrm>
                      <a:off x="2794624" y="3971902"/>
                      <a:ext cx="1905703" cy="3180948"/>
                      <a:chOff x="2423143" y="3872999"/>
                      <a:chExt cx="1905703" cy="3180948"/>
                    </a:xfrm>
                  </p:grpSpPr>
                  <p:sp>
                    <p:nvSpPr>
                      <p:cNvPr id="39" name="右矢印 38"/>
                      <p:cNvSpPr/>
                      <p:nvPr/>
                    </p:nvSpPr>
                    <p:spPr>
                      <a:xfrm rot="5400000">
                        <a:off x="3199681" y="6014822"/>
                        <a:ext cx="280822" cy="387579"/>
                      </a:xfrm>
                      <a:prstGeom prst="right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pic>
                    <p:nvPicPr>
                      <p:cNvPr id="41" name="図 4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97496" y="6331019"/>
                        <a:ext cx="531350" cy="722928"/>
                      </a:xfrm>
                      <a:prstGeom prst="rect">
                        <a:avLst/>
                      </a:prstGeom>
                    </p:spPr>
                  </p:pic>
                  <p:sp>
                    <p:nvSpPr>
                      <p:cNvPr id="42" name="テキスト ボックス 41"/>
                      <p:cNvSpPr txBox="1"/>
                      <p:nvPr/>
                    </p:nvSpPr>
                    <p:spPr>
                      <a:xfrm>
                        <a:off x="2489593" y="6048255"/>
                        <a:ext cx="813231" cy="204955"/>
                      </a:xfrm>
                      <a:prstGeom prst="rect">
                        <a:avLst/>
                      </a:prstGeom>
                      <a:noFill/>
                    </p:spPr>
                    <p:txBody>
                      <a:bodyPr wrap="square" rtlCol="0">
                        <a:spAutoFit/>
                      </a:bodyPr>
                      <a:lstStyle/>
                      <a:p>
                        <a:pPr algn="ctr"/>
                        <a:r>
                          <a:rPr kumimoji="1" lang="ja-JP" altLang="en-US" sz="1000" dirty="0">
                            <a:solidFill>
                              <a:schemeClr val="accent5"/>
                            </a:solidFill>
                            <a:latin typeface="AR P丸ゴシック体E" panose="020F0900000000000000" pitchFamily="50" charset="-128"/>
                            <a:ea typeface="AR P丸ゴシック体E" panose="020F0900000000000000" pitchFamily="50" charset="-128"/>
                          </a:rPr>
                          <a:t>情報提供</a:t>
                        </a:r>
                      </a:p>
                    </p:txBody>
                  </p:sp>
                  <p:sp>
                    <p:nvSpPr>
                      <p:cNvPr id="43" name="角丸四角形 42"/>
                      <p:cNvSpPr/>
                      <p:nvPr/>
                    </p:nvSpPr>
                    <p:spPr>
                      <a:xfrm>
                        <a:off x="2423143" y="3872999"/>
                        <a:ext cx="1830280" cy="419604"/>
                      </a:xfrm>
                      <a:prstGeom prst="roundRect">
                        <a:avLst/>
                      </a:prstGeom>
                      <a:solidFill>
                        <a:srgbClr val="93CDDD"/>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AR P丸ゴシック体E" panose="020F0900000000000000" pitchFamily="50" charset="-128"/>
                          <a:ea typeface="AR P丸ゴシック体E" panose="020F0900000000000000" pitchFamily="50" charset="-128"/>
                        </a:endParaRPr>
                      </a:p>
                    </p:txBody>
                  </p:sp>
                </p:grpSp>
                <p:sp>
                  <p:nvSpPr>
                    <p:cNvPr id="38" name="テキスト ボックス 37"/>
                    <p:cNvSpPr txBox="1"/>
                    <p:nvPr/>
                  </p:nvSpPr>
                  <p:spPr>
                    <a:xfrm>
                      <a:off x="2844662" y="4064233"/>
                      <a:ext cx="1741551" cy="245672"/>
                    </a:xfrm>
                    <a:prstGeom prst="rect">
                      <a:avLst/>
                    </a:prstGeom>
                    <a:noFill/>
                  </p:spPr>
                  <p:txBody>
                    <a:bodyPr wrap="square" rtlCol="0">
                      <a:spAutoFit/>
                    </a:bodyPr>
                    <a:lstStyle/>
                    <a:p>
                      <a:pPr algn="ctr"/>
                      <a:r>
                        <a:rPr kumimoji="1" lang="en-US" altLang="ja-JP" sz="1400" b="1" dirty="0">
                          <a:solidFill>
                            <a:schemeClr val="bg1"/>
                          </a:solidFill>
                          <a:latin typeface="AR P丸ゴシック体E" panose="020F0900000000000000" pitchFamily="50" charset="-128"/>
                          <a:ea typeface="AR P丸ゴシック体E" panose="020F0900000000000000" pitchFamily="50" charset="-128"/>
                        </a:rPr>
                        <a:t>NOBORI</a:t>
                      </a: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アプリのしくみ</a:t>
                      </a:r>
                    </a:p>
                  </p:txBody>
                </p:sp>
              </p:grpSp>
            </p:grpSp>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11384" y="4419755"/>
                  <a:ext cx="496151" cy="675038"/>
                </a:xfrm>
                <a:prstGeom prst="rect">
                  <a:avLst/>
                </a:prstGeom>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62774" y="4612081"/>
                  <a:ext cx="237893" cy="237893"/>
                </a:xfrm>
                <a:prstGeom prst="rect">
                  <a:avLst/>
                </a:prstGeom>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11619" y="4586783"/>
                  <a:ext cx="294447" cy="294447"/>
                </a:xfrm>
                <a:prstGeom prst="rect">
                  <a:avLst/>
                </a:prstGeom>
              </p:spPr>
            </p:pic>
            <p:pic>
              <p:nvPicPr>
                <p:cNvPr id="33" name="図 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847877" y="4594367"/>
                  <a:ext cx="224054" cy="287778"/>
                </a:xfrm>
                <a:prstGeom prst="rect">
                  <a:avLst/>
                </a:prstGeom>
              </p:spPr>
            </p:pic>
            <p:pic>
              <p:nvPicPr>
                <p:cNvPr id="34" name="図 33"/>
                <p:cNvPicPr>
                  <a:picLocks noChangeAspect="1"/>
                </p:cNvPicPr>
                <p:nvPr/>
              </p:nvPicPr>
              <p:blipFill rotWithShape="1">
                <a:blip r:embed="rId9" cstate="print">
                  <a:extLst>
                    <a:ext uri="{28A0092B-C50C-407E-A947-70E740481C1C}">
                      <a14:useLocalDpi xmlns:a14="http://schemas.microsoft.com/office/drawing/2010/main" val="0"/>
                    </a:ext>
                  </a:extLst>
                </a:blip>
                <a:srcRect l="11717" t="7971" r="11795" b="7736"/>
                <a:stretch/>
              </p:blipFill>
              <p:spPr>
                <a:xfrm>
                  <a:off x="7357061" y="4594367"/>
                  <a:ext cx="257639" cy="283929"/>
                </a:xfrm>
                <a:prstGeom prst="rect">
                  <a:avLst/>
                </a:prstGeom>
              </p:spPr>
            </p:pic>
          </p:grpSp>
          <p:sp>
            <p:nvSpPr>
              <p:cNvPr id="54" name="正方形/長方形 53"/>
              <p:cNvSpPr/>
              <p:nvPr/>
            </p:nvSpPr>
            <p:spPr>
              <a:xfrm>
                <a:off x="452643" y="5599795"/>
                <a:ext cx="3287361" cy="1602009"/>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5" name="図 5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97785" y="5650035"/>
                <a:ext cx="1409041" cy="309001"/>
              </a:xfrm>
              <a:prstGeom prst="rect">
                <a:avLst/>
              </a:prstGeom>
            </p:spPr>
          </p:pic>
        </p:grpSp>
        <p:pic>
          <p:nvPicPr>
            <p:cNvPr id="56" name="図 5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90215" y="4835222"/>
              <a:ext cx="687646" cy="755198"/>
            </a:xfrm>
            <a:prstGeom prst="rect">
              <a:avLst/>
            </a:prstGeom>
            <a:ln>
              <a:solidFill>
                <a:schemeClr val="bg1">
                  <a:lumMod val="50000"/>
                </a:schemeClr>
              </a:solidFill>
            </a:ln>
            <a:effectLst>
              <a:outerShdw blurRad="292100" dist="139700" dir="2700000" algn="tl" rotWithShape="0">
                <a:srgbClr val="333333">
                  <a:alpha val="65000"/>
                </a:srgbClr>
              </a:outerShdw>
            </a:effectLst>
          </p:spPr>
        </p:pic>
      </p:grpSp>
      <p:sp>
        <p:nvSpPr>
          <p:cNvPr id="62" name="角丸四角形 61"/>
          <p:cNvSpPr/>
          <p:nvPr/>
        </p:nvSpPr>
        <p:spPr>
          <a:xfrm>
            <a:off x="4023114" y="4166163"/>
            <a:ext cx="5562181" cy="761030"/>
          </a:xfrm>
          <a:prstGeom prst="roundRect">
            <a:avLst/>
          </a:prstGeom>
          <a:noFill/>
          <a:ln w="57150">
            <a:solidFill>
              <a:srgbClr val="93C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入院患者さんに面会できなくてもご家族のスマートフォンで検査結果</a:t>
            </a:r>
            <a:r>
              <a:rPr lang="ja-JP" altLang="en-US" sz="1600" b="1" dirty="0">
                <a:solidFill>
                  <a:schemeClr val="tx1"/>
                </a:solidFill>
                <a:latin typeface="AR P丸ゴシック体E" panose="020F0900000000000000" pitchFamily="50" charset="-128"/>
                <a:ea typeface="AR P丸ゴシック体E" panose="020F0900000000000000" pitchFamily="50" charset="-128"/>
              </a:rPr>
              <a:t>等</a:t>
            </a:r>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を見ることができます。</a:t>
            </a:r>
          </a:p>
        </p:txBody>
      </p:sp>
      <p:sp>
        <p:nvSpPr>
          <p:cNvPr id="63" name="角丸四角形 62"/>
          <p:cNvSpPr/>
          <p:nvPr/>
        </p:nvSpPr>
        <p:spPr>
          <a:xfrm>
            <a:off x="4020083" y="5095781"/>
            <a:ext cx="5562181" cy="761030"/>
          </a:xfrm>
          <a:prstGeom prst="roundRect">
            <a:avLst/>
          </a:prstGeom>
          <a:noFill/>
          <a:ln w="57150">
            <a:solidFill>
              <a:srgbClr val="93C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退院後かかりつけ医さんに受診する際もスマートフォンを</a:t>
            </a:r>
            <a:br>
              <a:rPr lang="en-US" altLang="ja-JP" sz="1600" b="1" dirty="0">
                <a:solidFill>
                  <a:schemeClr val="tx1"/>
                </a:solidFill>
                <a:latin typeface="AR P丸ゴシック体E" panose="020F0900000000000000" pitchFamily="50" charset="-128"/>
                <a:ea typeface="AR P丸ゴシック体E" panose="020F0900000000000000" pitchFamily="50" charset="-128"/>
              </a:rPr>
            </a:br>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見てもらうと便利です。</a:t>
            </a:r>
          </a:p>
        </p:txBody>
      </p:sp>
      <p:sp>
        <p:nvSpPr>
          <p:cNvPr id="64" name="角丸四角形 63"/>
          <p:cNvSpPr/>
          <p:nvPr/>
        </p:nvSpPr>
        <p:spPr>
          <a:xfrm>
            <a:off x="4020083" y="6025399"/>
            <a:ext cx="5562181" cy="761030"/>
          </a:xfrm>
          <a:prstGeom prst="roundRect">
            <a:avLst/>
          </a:prstGeom>
          <a:noFill/>
          <a:ln w="57150">
            <a:solidFill>
              <a:srgbClr val="93C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AR P丸ゴシック体E" panose="020F0900000000000000" pitchFamily="50" charset="-128"/>
                <a:ea typeface="AR P丸ゴシック体E" panose="020F0900000000000000" pitchFamily="50" charset="-128"/>
              </a:rPr>
              <a:t>遠方のご家族の情報も見ることができるので安心です。</a:t>
            </a:r>
          </a:p>
        </p:txBody>
      </p:sp>
      <p:grpSp>
        <p:nvGrpSpPr>
          <p:cNvPr id="65" name="グループ化 64"/>
          <p:cNvGrpSpPr/>
          <p:nvPr/>
        </p:nvGrpSpPr>
        <p:grpSpPr>
          <a:xfrm>
            <a:off x="-2972" y="3254334"/>
            <a:ext cx="1284271" cy="422589"/>
            <a:chOff x="4921262" y="190547"/>
            <a:chExt cx="897028" cy="292468"/>
          </a:xfrm>
        </p:grpSpPr>
        <p:sp>
          <p:nvSpPr>
            <p:cNvPr id="66" name="円/楕円 65"/>
            <p:cNvSpPr/>
            <p:nvPr/>
          </p:nvSpPr>
          <p:spPr>
            <a:xfrm>
              <a:off x="4921262" y="190547"/>
              <a:ext cx="897028" cy="292468"/>
            </a:xfrm>
            <a:prstGeom prst="ellipse">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67" name="テキスト ボックス 66"/>
            <p:cNvSpPr txBox="1"/>
            <p:nvPr/>
          </p:nvSpPr>
          <p:spPr>
            <a:xfrm>
              <a:off x="5005559" y="221365"/>
              <a:ext cx="728433" cy="215444"/>
            </a:xfrm>
            <a:prstGeom prst="rect">
              <a:avLst/>
            </a:prstGeom>
            <a:noFill/>
          </p:spPr>
          <p:txBody>
            <a:bodyPr wrap="square" rtlCol="0">
              <a:spAutoFit/>
            </a:bodyPr>
            <a:lstStyle/>
            <a:p>
              <a:pPr algn="ct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参加無料</a:t>
              </a:r>
            </a:p>
          </p:txBody>
        </p:sp>
      </p:grpSp>
      <p:grpSp>
        <p:nvGrpSpPr>
          <p:cNvPr id="68" name="グループ化 67"/>
          <p:cNvGrpSpPr/>
          <p:nvPr/>
        </p:nvGrpSpPr>
        <p:grpSpPr>
          <a:xfrm>
            <a:off x="65782" y="5826083"/>
            <a:ext cx="1411982" cy="867765"/>
            <a:chOff x="3912735" y="4295894"/>
            <a:chExt cx="1029720" cy="340855"/>
          </a:xfrm>
        </p:grpSpPr>
        <p:sp>
          <p:nvSpPr>
            <p:cNvPr id="69" name="円/楕円 81"/>
            <p:cNvSpPr/>
            <p:nvPr/>
          </p:nvSpPr>
          <p:spPr>
            <a:xfrm>
              <a:off x="3912735" y="4295894"/>
              <a:ext cx="1029720" cy="340855"/>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70" name="テキスト ボックス 69"/>
            <p:cNvSpPr txBox="1"/>
            <p:nvPr/>
          </p:nvSpPr>
          <p:spPr>
            <a:xfrm>
              <a:off x="3926888" y="4323729"/>
              <a:ext cx="964954" cy="290145"/>
            </a:xfrm>
            <a:prstGeom prst="rect">
              <a:avLst/>
            </a:prstGeom>
            <a:noFill/>
          </p:spPr>
          <p:txBody>
            <a:bodyPr wrap="square" rtlCol="0">
              <a:spAutoFit/>
            </a:bodyPr>
            <a:lstStyle/>
            <a:p>
              <a:pPr algn="ct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直近</a:t>
              </a:r>
              <a:r>
                <a:rPr kumimoji="1" lang="en-US" altLang="ja-JP" sz="1400" b="1" dirty="0">
                  <a:solidFill>
                    <a:schemeClr val="bg1"/>
                  </a:solidFill>
                  <a:latin typeface="AR P丸ゴシック体E" panose="020F0900000000000000" pitchFamily="50" charset="-128"/>
                  <a:ea typeface="AR P丸ゴシック体E" panose="020F0900000000000000" pitchFamily="50" charset="-128"/>
                </a:rPr>
                <a:t>1</a:t>
              </a: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年間</a:t>
              </a: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の</a:t>
              </a:r>
              <a:endParaRPr kumimoji="1" lang="en-US" altLang="ja-JP" sz="1400" dirty="0">
                <a:solidFill>
                  <a:schemeClr val="bg1"/>
                </a:solidFill>
                <a:latin typeface="AR P丸ゴシック体E" panose="020F0900000000000000" pitchFamily="50" charset="-128"/>
                <a:ea typeface="AR P丸ゴシック体E" panose="020F0900000000000000" pitchFamily="50" charset="-128"/>
              </a:endParaRPr>
            </a:p>
            <a:p>
              <a:pPr algn="ct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情報参照は</a:t>
              </a:r>
              <a:br>
                <a:rPr kumimoji="1" lang="en-US" altLang="ja-JP" sz="1400" b="1" dirty="0">
                  <a:solidFill>
                    <a:schemeClr val="bg1"/>
                  </a:solidFill>
                  <a:latin typeface="AR P丸ゴシック体E" panose="020F0900000000000000" pitchFamily="50" charset="-128"/>
                  <a:ea typeface="AR P丸ゴシック体E" panose="020F0900000000000000" pitchFamily="50" charset="-128"/>
                </a:rPr>
              </a:b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無料</a:t>
              </a:r>
            </a:p>
          </p:txBody>
        </p:sp>
      </p:grpSp>
      <p:sp>
        <p:nvSpPr>
          <p:cNvPr id="71" name="テキスト ボックス 70"/>
          <p:cNvSpPr txBox="1"/>
          <p:nvPr/>
        </p:nvSpPr>
        <p:spPr>
          <a:xfrm>
            <a:off x="-17420" y="6695867"/>
            <a:ext cx="3225461" cy="415498"/>
          </a:xfrm>
          <a:prstGeom prst="rect">
            <a:avLst/>
          </a:prstGeom>
          <a:noFill/>
        </p:spPr>
        <p:txBody>
          <a:bodyPr wrap="square" rtlCol="0">
            <a:spAutoFit/>
          </a:bodyPr>
          <a:lstStyle/>
          <a:p>
            <a:r>
              <a:rPr kumimoji="1" lang="en-US" altLang="ja-JP" sz="1050" dirty="0">
                <a:latin typeface="AR P丸ゴシック体E" panose="020F0900000000000000" pitchFamily="50" charset="-128"/>
                <a:ea typeface="AR P丸ゴシック体E" panose="020F0900000000000000" pitchFamily="50" charset="-128"/>
              </a:rPr>
              <a:t>※1</a:t>
            </a:r>
            <a:r>
              <a:rPr kumimoji="1" lang="ja-JP" altLang="en-US" sz="1050" dirty="0">
                <a:latin typeface="AR P丸ゴシック体E" panose="020F0900000000000000" pitchFamily="50" charset="-128"/>
                <a:ea typeface="AR P丸ゴシック体E" panose="020F0900000000000000" pitchFamily="50" charset="-128"/>
              </a:rPr>
              <a:t>年以上前の情報は</a:t>
            </a:r>
            <a:endParaRPr kumimoji="1" lang="en-US" altLang="ja-JP" sz="1050" dirty="0">
              <a:latin typeface="AR P丸ゴシック体E" panose="020F0900000000000000" pitchFamily="50" charset="-128"/>
              <a:ea typeface="AR P丸ゴシック体E" panose="020F0900000000000000" pitchFamily="50" charset="-128"/>
            </a:endParaRPr>
          </a:p>
          <a:p>
            <a:r>
              <a:rPr kumimoji="1" lang="ja-JP" altLang="en-US" sz="1050" dirty="0">
                <a:latin typeface="AR P丸ゴシック体E" panose="020F0900000000000000" pitchFamily="50" charset="-128"/>
                <a:ea typeface="AR P丸ゴシック体E" panose="020F0900000000000000" pitchFamily="50" charset="-128"/>
              </a:rPr>
              <a:t>有料プランの申込みが必要です。（</a:t>
            </a:r>
            <a:r>
              <a:rPr kumimoji="1" lang="en-US" altLang="ja-JP" sz="1050" dirty="0">
                <a:latin typeface="AR P丸ゴシック体E" panose="020F0900000000000000" pitchFamily="50" charset="-128"/>
                <a:ea typeface="AR P丸ゴシック体E" panose="020F0900000000000000" pitchFamily="50" charset="-128"/>
              </a:rPr>
              <a:t>100</a:t>
            </a:r>
            <a:r>
              <a:rPr kumimoji="1" lang="ja-JP" altLang="en-US" sz="1050" dirty="0">
                <a:latin typeface="AR P丸ゴシック体E" panose="020F0900000000000000" pitchFamily="50" charset="-128"/>
                <a:ea typeface="AR P丸ゴシック体E" panose="020F0900000000000000" pitchFamily="50" charset="-128"/>
              </a:rPr>
              <a:t>円／月）</a:t>
            </a:r>
          </a:p>
        </p:txBody>
      </p:sp>
      <p:grpSp>
        <p:nvGrpSpPr>
          <p:cNvPr id="76" name="グループ化 75"/>
          <p:cNvGrpSpPr/>
          <p:nvPr/>
        </p:nvGrpSpPr>
        <p:grpSpPr>
          <a:xfrm>
            <a:off x="2236732" y="8154544"/>
            <a:ext cx="596843" cy="1143519"/>
            <a:chOff x="1716718" y="576313"/>
            <a:chExt cx="596843" cy="1143519"/>
          </a:xfrm>
        </p:grpSpPr>
        <p:pic>
          <p:nvPicPr>
            <p:cNvPr id="74" name="図 7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23161" y="576313"/>
              <a:ext cx="590400" cy="590400"/>
            </a:xfrm>
            <a:prstGeom prst="rect">
              <a:avLst/>
            </a:prstGeom>
            <a:ln>
              <a:solidFill>
                <a:schemeClr val="bg1">
                  <a:lumMod val="50000"/>
                </a:schemeClr>
              </a:solidFill>
            </a:ln>
          </p:spPr>
        </p:pic>
        <p:pic>
          <p:nvPicPr>
            <p:cNvPr id="75" name="図 74"/>
            <p:cNvPicPr>
              <a:picLocks noChangeAspect="1"/>
            </p:cNvPicPr>
            <p:nvPr/>
          </p:nvPicPr>
          <p:blipFill>
            <a:blip r:embed="rId13"/>
            <a:stretch>
              <a:fillRect/>
            </a:stretch>
          </p:blipFill>
          <p:spPr>
            <a:xfrm>
              <a:off x="1716718" y="1267680"/>
              <a:ext cx="593145" cy="452152"/>
            </a:xfrm>
            <a:prstGeom prst="rect">
              <a:avLst/>
            </a:prstGeom>
          </p:spPr>
        </p:pic>
      </p:grpSp>
      <p:pic>
        <p:nvPicPr>
          <p:cNvPr id="77" name="図 76"/>
          <p:cNvPicPr>
            <a:picLocks noChangeAspect="1"/>
          </p:cNvPicPr>
          <p:nvPr/>
        </p:nvPicPr>
        <p:blipFill>
          <a:blip r:embed="rId14"/>
          <a:stretch>
            <a:fillRect/>
          </a:stretch>
        </p:blipFill>
        <p:spPr>
          <a:xfrm>
            <a:off x="705799" y="8096307"/>
            <a:ext cx="1381440" cy="2484490"/>
          </a:xfrm>
          <a:prstGeom prst="rect">
            <a:avLst/>
          </a:prstGeom>
          <a:ln w="22225">
            <a:solidFill>
              <a:schemeClr val="tx1"/>
            </a:solidFill>
          </a:ln>
        </p:spPr>
      </p:pic>
      <p:sp>
        <p:nvSpPr>
          <p:cNvPr id="78" name="テキスト ボックス 77"/>
          <p:cNvSpPr txBox="1"/>
          <p:nvPr/>
        </p:nvSpPr>
        <p:spPr>
          <a:xfrm>
            <a:off x="447852" y="7806070"/>
            <a:ext cx="1875288" cy="276999"/>
          </a:xfrm>
          <a:prstGeom prst="rect">
            <a:avLst/>
          </a:prstGeom>
          <a:noFill/>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①アプリをインストール</a:t>
            </a:r>
          </a:p>
        </p:txBody>
      </p:sp>
      <p:pic>
        <p:nvPicPr>
          <p:cNvPr id="79" name="図 78"/>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56784" y="8113673"/>
            <a:ext cx="1393531" cy="2491229"/>
          </a:xfrm>
          <a:prstGeom prst="rect">
            <a:avLst/>
          </a:prstGeom>
          <a:ln w="15875">
            <a:solidFill>
              <a:schemeClr val="tx1"/>
            </a:solidFill>
          </a:ln>
        </p:spPr>
      </p:pic>
      <p:sp>
        <p:nvSpPr>
          <p:cNvPr id="80" name="テキスト ボックス 79"/>
          <p:cNvSpPr txBox="1"/>
          <p:nvPr/>
        </p:nvSpPr>
        <p:spPr>
          <a:xfrm>
            <a:off x="3348941" y="7825367"/>
            <a:ext cx="1021332" cy="276999"/>
          </a:xfrm>
          <a:prstGeom prst="rect">
            <a:avLst/>
          </a:prstGeom>
          <a:noFill/>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②新規登録</a:t>
            </a:r>
          </a:p>
        </p:txBody>
      </p:sp>
      <p:pic>
        <p:nvPicPr>
          <p:cNvPr id="81" name="図 80"/>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485045" y="8111921"/>
            <a:ext cx="1391188" cy="2478401"/>
          </a:xfrm>
          <a:prstGeom prst="rect">
            <a:avLst/>
          </a:prstGeom>
          <a:ln w="15875">
            <a:solidFill>
              <a:schemeClr val="tx1"/>
            </a:solidFill>
          </a:ln>
        </p:spPr>
      </p:pic>
      <p:sp>
        <p:nvSpPr>
          <p:cNvPr id="82" name="テキスト ボックス 81"/>
          <p:cNvSpPr txBox="1"/>
          <p:nvPr/>
        </p:nvSpPr>
        <p:spPr>
          <a:xfrm>
            <a:off x="5532102" y="7817710"/>
            <a:ext cx="1254037" cy="461665"/>
          </a:xfrm>
          <a:prstGeom prst="rect">
            <a:avLst/>
          </a:prstGeom>
          <a:pattFill prst="pct5">
            <a:fgClr>
              <a:schemeClr val="accent5">
                <a:lumMod val="20000"/>
                <a:lumOff val="80000"/>
              </a:schemeClr>
            </a:fgClr>
            <a:bgClr>
              <a:schemeClr val="bg1"/>
            </a:bgClr>
          </a:pattFill>
          <a:ln>
            <a:noFill/>
          </a:ln>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③</a:t>
            </a:r>
            <a:r>
              <a:rPr lang="ja-JP" altLang="en-US" sz="1200" b="1" dirty="0">
                <a:solidFill>
                  <a:srgbClr val="FF0000"/>
                </a:solidFill>
                <a:latin typeface="AR P丸ゴシック体E" panose="020F0900000000000000" pitchFamily="50" charset="-128"/>
                <a:ea typeface="AR P丸ゴシック体E" panose="020F0900000000000000" pitchFamily="50" charset="-128"/>
              </a:rPr>
              <a:t>医療機関名</a:t>
            </a:r>
            <a:r>
              <a:rPr kumimoji="1" lang="ja-JP" altLang="en-US" sz="1200" b="1" dirty="0">
                <a:latin typeface="AR P丸ゴシック体E" panose="020F0900000000000000" pitchFamily="50" charset="-128"/>
                <a:ea typeface="AR P丸ゴシック体E" panose="020F0900000000000000" pitchFamily="50" charset="-128"/>
              </a:rPr>
              <a:t>を登録</a:t>
            </a:r>
          </a:p>
        </p:txBody>
      </p:sp>
      <p:pic>
        <p:nvPicPr>
          <p:cNvPr id="83" name="図 82"/>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692328" y="8121500"/>
            <a:ext cx="1393403" cy="2478400"/>
          </a:xfrm>
          <a:prstGeom prst="rect">
            <a:avLst/>
          </a:prstGeom>
          <a:ln w="15875">
            <a:solidFill>
              <a:schemeClr val="tx1"/>
            </a:solidFill>
          </a:ln>
        </p:spPr>
      </p:pic>
      <p:sp>
        <p:nvSpPr>
          <p:cNvPr id="85" name="テキスト ボックス 84"/>
          <p:cNvSpPr txBox="1"/>
          <p:nvPr/>
        </p:nvSpPr>
        <p:spPr>
          <a:xfrm>
            <a:off x="7317429" y="7830497"/>
            <a:ext cx="2238580" cy="276999"/>
          </a:xfrm>
          <a:prstGeom prst="rect">
            <a:avLst/>
          </a:prstGeom>
          <a:noFill/>
        </p:spPr>
        <p:txBody>
          <a:bodyPr wrap="square" rtlCol="0">
            <a:spAutoFit/>
          </a:bodyPr>
          <a:lstStyle/>
          <a:p>
            <a:r>
              <a:rPr kumimoji="1" lang="ja-JP" altLang="en-US" sz="1200" b="1" dirty="0">
                <a:latin typeface="AR P丸ゴシック体E" panose="020F0900000000000000" pitchFamily="50" charset="-128"/>
                <a:ea typeface="AR P丸ゴシック体E" panose="020F0900000000000000" pitchFamily="50" charset="-128"/>
              </a:rPr>
              <a:t>④本人確認のメッセージ表示</a:t>
            </a:r>
          </a:p>
        </p:txBody>
      </p:sp>
      <p:sp>
        <p:nvSpPr>
          <p:cNvPr id="88" name="テキスト ボックス 87"/>
          <p:cNvSpPr txBox="1"/>
          <p:nvPr/>
        </p:nvSpPr>
        <p:spPr>
          <a:xfrm>
            <a:off x="89428" y="7226789"/>
            <a:ext cx="4024763" cy="369332"/>
          </a:xfrm>
          <a:prstGeom prst="rect">
            <a:avLst/>
          </a:prstGeom>
          <a:noFill/>
        </p:spPr>
        <p:txBody>
          <a:bodyPr wrap="square" rtlCol="0">
            <a:spAutoFit/>
          </a:bodyPr>
          <a:lstStyle/>
          <a:p>
            <a:r>
              <a:rPr lang="ja-JP" altLang="en-US" sz="1800" b="1" dirty="0">
                <a:latin typeface="AR P丸ゴシック体E" panose="020F0900000000000000" pitchFamily="50" charset="-128"/>
                <a:ea typeface="AR P丸ゴシック体E" panose="020F0900000000000000" pitchFamily="50" charset="-128"/>
              </a:rPr>
              <a:t> </a:t>
            </a:r>
            <a:r>
              <a:rPr kumimoji="1" lang="en-US" altLang="ja-JP" sz="1800" b="1" dirty="0">
                <a:latin typeface="AR P丸ゴシック体E" panose="020F0900000000000000" pitchFamily="50" charset="-128"/>
                <a:ea typeface="AR P丸ゴシック体E" panose="020F0900000000000000" pitchFamily="50" charset="-128"/>
              </a:rPr>
              <a:t>NOBORI</a:t>
            </a:r>
            <a:r>
              <a:rPr kumimoji="1" lang="ja-JP" altLang="en-US" sz="1800" b="1" dirty="0">
                <a:latin typeface="AR P丸ゴシック体E" panose="020F0900000000000000" pitchFamily="50" charset="-128"/>
                <a:ea typeface="AR P丸ゴシック体E" panose="020F0900000000000000" pitchFamily="50" charset="-128"/>
              </a:rPr>
              <a:t>アプリ利用方法</a:t>
            </a:r>
          </a:p>
        </p:txBody>
      </p:sp>
      <p:sp>
        <p:nvSpPr>
          <p:cNvPr id="92" name="二等辺三角形 91"/>
          <p:cNvSpPr/>
          <p:nvPr/>
        </p:nvSpPr>
        <p:spPr>
          <a:xfrm rot="5400000">
            <a:off x="2353184" y="9620334"/>
            <a:ext cx="580412" cy="314167"/>
          </a:xfrm>
          <a:prstGeom prst="triangle">
            <a:avLst>
              <a:gd name="adj" fmla="val 50001"/>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二等辺三角形 92"/>
          <p:cNvSpPr/>
          <p:nvPr/>
        </p:nvSpPr>
        <p:spPr>
          <a:xfrm rot="5400000">
            <a:off x="4780524" y="9569358"/>
            <a:ext cx="580412" cy="314167"/>
          </a:xfrm>
          <a:prstGeom prst="triangle">
            <a:avLst>
              <a:gd name="adj" fmla="val 50001"/>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二等辺三角形 93"/>
          <p:cNvSpPr/>
          <p:nvPr/>
        </p:nvSpPr>
        <p:spPr>
          <a:xfrm rot="5400000">
            <a:off x="7039920" y="9496440"/>
            <a:ext cx="580412" cy="314167"/>
          </a:xfrm>
          <a:prstGeom prst="triangle">
            <a:avLst>
              <a:gd name="adj" fmla="val 50001"/>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a:off x="-30897" y="10681764"/>
            <a:ext cx="9613048" cy="2119836"/>
          </a:xfrm>
          <a:prstGeom prst="round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98" name="グループ化 97"/>
          <p:cNvGrpSpPr/>
          <p:nvPr/>
        </p:nvGrpSpPr>
        <p:grpSpPr>
          <a:xfrm>
            <a:off x="7269739" y="8447070"/>
            <a:ext cx="2238580" cy="974168"/>
            <a:chOff x="7645309" y="9449826"/>
            <a:chExt cx="2045554" cy="1110900"/>
          </a:xfrm>
        </p:grpSpPr>
        <p:pic>
          <p:nvPicPr>
            <p:cNvPr id="97" name="図 96"/>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flipV="1">
              <a:off x="7645309" y="9449826"/>
              <a:ext cx="2045554" cy="1110900"/>
            </a:xfrm>
            <a:prstGeom prst="rect">
              <a:avLst/>
            </a:prstGeom>
          </p:spPr>
        </p:pic>
        <p:sp>
          <p:nvSpPr>
            <p:cNvPr id="96" name="テキスト ボックス 95"/>
            <p:cNvSpPr txBox="1"/>
            <p:nvPr/>
          </p:nvSpPr>
          <p:spPr>
            <a:xfrm>
              <a:off x="7898841" y="9680311"/>
              <a:ext cx="1460412" cy="737049"/>
            </a:xfrm>
            <a:prstGeom prst="rect">
              <a:avLst/>
            </a:prstGeom>
            <a:noFill/>
          </p:spPr>
          <p:txBody>
            <a:bodyPr wrap="square" rtlCol="0">
              <a:spAutoFit/>
            </a:bodyPr>
            <a:lstStyle/>
            <a:p>
              <a:pPr algn="ctr"/>
              <a:r>
                <a:rPr kumimoji="1" lang="ja-JP" altLang="en-US" sz="1200" b="1" dirty="0">
                  <a:latin typeface="AR P丸ゴシック体E" panose="020F0900000000000000" pitchFamily="50" charset="-128"/>
                  <a:ea typeface="AR P丸ゴシック体E" panose="020F0900000000000000" pitchFamily="50" charset="-128"/>
                </a:rPr>
                <a:t>事務局で</a:t>
              </a:r>
              <a:r>
                <a:rPr lang="ja-JP" altLang="en-US" sz="1200" b="1" dirty="0">
                  <a:latin typeface="AR P丸ゴシック体E" panose="020F0900000000000000" pitchFamily="50" charset="-128"/>
                  <a:ea typeface="AR P丸ゴシック体E" panose="020F0900000000000000" pitchFamily="50" charset="-128"/>
                </a:rPr>
                <a:t>登録</a:t>
              </a:r>
              <a:r>
                <a:rPr kumimoji="1" lang="ja-JP" altLang="en-US" sz="1200" b="1" dirty="0">
                  <a:latin typeface="AR P丸ゴシック体E" panose="020F0900000000000000" pitchFamily="50" charset="-128"/>
                  <a:ea typeface="AR P丸ゴシック体E" panose="020F0900000000000000" pitchFamily="50" charset="-128"/>
                </a:rPr>
                <a:t>が</a:t>
              </a:r>
              <a:endParaRPr kumimoji="1" lang="en-US" altLang="ja-JP" sz="1200" b="1" dirty="0">
                <a:latin typeface="AR P丸ゴシック体E" panose="020F0900000000000000" pitchFamily="50" charset="-128"/>
                <a:ea typeface="AR P丸ゴシック体E" panose="020F0900000000000000" pitchFamily="50" charset="-128"/>
              </a:endParaRPr>
            </a:p>
            <a:p>
              <a:pPr algn="ctr"/>
              <a:r>
                <a:rPr lang="ja-JP" altLang="en-US" sz="1200" b="1" dirty="0">
                  <a:latin typeface="AR P丸ゴシック体E" panose="020F0900000000000000" pitchFamily="50" charset="-128"/>
                  <a:ea typeface="AR P丸ゴシック体E" panose="020F0900000000000000" pitchFamily="50" charset="-128"/>
                </a:rPr>
                <a:t>済む</a:t>
              </a:r>
              <a:r>
                <a:rPr kumimoji="1" lang="ja-JP" altLang="en-US" sz="1200" b="1" dirty="0">
                  <a:latin typeface="AR P丸ゴシック体E" panose="020F0900000000000000" pitchFamily="50" charset="-128"/>
                  <a:ea typeface="AR P丸ゴシック体E" panose="020F0900000000000000" pitchFamily="50" charset="-128"/>
                </a:rPr>
                <a:t>まで、</a:t>
              </a:r>
              <a:endParaRPr kumimoji="1" lang="en-US" altLang="ja-JP" sz="1200" b="1" dirty="0">
                <a:latin typeface="AR P丸ゴシック体E" panose="020F0900000000000000" pitchFamily="50" charset="-128"/>
                <a:ea typeface="AR P丸ゴシック体E" panose="020F0900000000000000" pitchFamily="50" charset="-128"/>
              </a:endParaRPr>
            </a:p>
            <a:p>
              <a:pPr algn="ctr"/>
              <a:r>
                <a:rPr kumimoji="1" lang="ja-JP" altLang="en-US" sz="1200" b="1" dirty="0">
                  <a:latin typeface="AR P丸ゴシック体E" panose="020F0900000000000000" pitchFamily="50" charset="-128"/>
                  <a:ea typeface="AR P丸ゴシック体E" panose="020F0900000000000000" pitchFamily="50" charset="-128"/>
                </a:rPr>
                <a:t>利用はできません。</a:t>
              </a:r>
            </a:p>
          </p:txBody>
        </p:sp>
      </p:grpSp>
      <p:sp>
        <p:nvSpPr>
          <p:cNvPr id="100" name="テキスト ボックス 99"/>
          <p:cNvSpPr txBox="1"/>
          <p:nvPr/>
        </p:nvSpPr>
        <p:spPr>
          <a:xfrm>
            <a:off x="1468362" y="10738081"/>
            <a:ext cx="6839682" cy="1015663"/>
          </a:xfrm>
          <a:prstGeom prst="rect">
            <a:avLst/>
          </a:prstGeom>
          <a:noFill/>
        </p:spPr>
        <p:txBody>
          <a:bodyPr wrap="square" rtlCol="0">
            <a:spAutoFit/>
          </a:bodyPr>
          <a:lstStyle/>
          <a:p>
            <a:pPr>
              <a:lnSpc>
                <a:spcPts val="2400"/>
              </a:lnSpc>
            </a:pPr>
            <a:r>
              <a:rPr kumimoji="1" lang="ja-JP" altLang="en-US" sz="1600" dirty="0">
                <a:solidFill>
                  <a:schemeClr val="bg1"/>
                </a:solidFill>
                <a:latin typeface="AR P丸ゴシック体E" panose="020F0900000000000000" pitchFamily="50" charset="-128"/>
                <a:ea typeface="AR P丸ゴシック体E" panose="020F0900000000000000" pitchFamily="50" charset="-128"/>
              </a:rPr>
              <a:t>利用手続き・本人確認は</a:t>
            </a:r>
            <a:r>
              <a:rPr lang="ja-JP" altLang="en-US" sz="1800" b="1" dirty="0">
                <a:solidFill>
                  <a:srgbClr val="FF0000"/>
                </a:solidFill>
                <a:latin typeface="AR P丸ゴシック体E" panose="020F0900000000000000" pitchFamily="50" charset="-128"/>
                <a:ea typeface="AR P丸ゴシック体E" panose="020F0900000000000000" pitchFamily="50" charset="-128"/>
              </a:rPr>
              <a:t>医療機関名</a:t>
            </a:r>
            <a:r>
              <a:rPr kumimoji="1" lang="ja-JP" altLang="en-US" sz="1600" dirty="0">
                <a:solidFill>
                  <a:schemeClr val="bg1"/>
                </a:solidFill>
                <a:latin typeface="AR P丸ゴシック体E" panose="020F0900000000000000" pitchFamily="50" charset="-128"/>
                <a:ea typeface="AR P丸ゴシック体E" panose="020F0900000000000000" pitchFamily="50" charset="-128"/>
              </a:rPr>
              <a:t>でおこなっています。</a:t>
            </a:r>
            <a:endParaRPr kumimoji="1" lang="en-US" altLang="ja-JP" sz="1600" dirty="0">
              <a:solidFill>
                <a:schemeClr val="bg1"/>
              </a:solidFill>
              <a:latin typeface="AR P丸ゴシック体E" panose="020F0900000000000000" pitchFamily="50" charset="-128"/>
              <a:ea typeface="AR P丸ゴシック体E" panose="020F0900000000000000" pitchFamily="50" charset="-128"/>
            </a:endParaRPr>
          </a:p>
          <a:p>
            <a:pPr>
              <a:lnSpc>
                <a:spcPts val="2400"/>
              </a:lnSpc>
            </a:pPr>
            <a:r>
              <a:rPr kumimoji="1" lang="en-US" altLang="ja-JP" sz="1400" dirty="0">
                <a:solidFill>
                  <a:schemeClr val="bg1"/>
                </a:solidFill>
                <a:latin typeface="AR P丸ゴシック体E" panose="020F0900000000000000" pitchFamily="50" charset="-128"/>
                <a:ea typeface="AR P丸ゴシック体E" panose="020F0900000000000000" pitchFamily="50" charset="-128"/>
              </a:rPr>
              <a:t>※</a:t>
            </a: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本人確認には、</a:t>
            </a:r>
            <a:r>
              <a:rPr kumimoji="1" lang="ja-JP" altLang="en-US" sz="1400" b="1" dirty="0">
                <a:solidFill>
                  <a:schemeClr val="bg1"/>
                </a:solidFill>
                <a:latin typeface="AR P丸ゴシック体E" panose="020F0900000000000000" pitchFamily="50" charset="-128"/>
                <a:ea typeface="AR P丸ゴシック体E" panose="020F0900000000000000" pitchFamily="50" charset="-128"/>
              </a:rPr>
              <a:t>診察券・本人確認書類（保険証・運転免許証等）</a:t>
            </a: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が必要です</a:t>
            </a:r>
            <a:r>
              <a:rPr lang="ja-JP" altLang="en-US" sz="1600" dirty="0">
                <a:solidFill>
                  <a:schemeClr val="bg1"/>
                </a:solidFill>
                <a:latin typeface="AR P丸ゴシック体E" panose="020F0900000000000000" pitchFamily="50" charset="-128"/>
                <a:ea typeface="AR P丸ゴシック体E" panose="020F0900000000000000" pitchFamily="50" charset="-128"/>
              </a:rPr>
              <a:t>。</a:t>
            </a:r>
            <a:endParaRPr kumimoji="1" lang="en-US" altLang="ja-JP" sz="1400" dirty="0">
              <a:solidFill>
                <a:schemeClr val="bg1"/>
              </a:solidFill>
              <a:latin typeface="AR P丸ゴシック体E" panose="020F0900000000000000" pitchFamily="50" charset="-128"/>
              <a:ea typeface="AR P丸ゴシック体E" panose="020F0900000000000000" pitchFamily="50" charset="-128"/>
            </a:endParaRPr>
          </a:p>
          <a:p>
            <a:pPr>
              <a:lnSpc>
                <a:spcPts val="2400"/>
              </a:lnSpc>
            </a:pPr>
            <a:r>
              <a:rPr lang="ja-JP" altLang="en-US" sz="1600" dirty="0">
                <a:solidFill>
                  <a:schemeClr val="bg1"/>
                </a:solidFill>
                <a:latin typeface="AR P丸ゴシック体E" panose="020F0900000000000000" pitchFamily="50" charset="-128"/>
                <a:ea typeface="AR P丸ゴシック体E" panose="020F0900000000000000" pitchFamily="50" charset="-128"/>
              </a:rPr>
              <a:t>受付</a:t>
            </a:r>
            <a:r>
              <a:rPr kumimoji="1" lang="ja-JP" altLang="en-US" sz="1600" dirty="0">
                <a:solidFill>
                  <a:schemeClr val="bg1"/>
                </a:solidFill>
                <a:latin typeface="AR P丸ゴシック体E" panose="020F0900000000000000" pitchFamily="50" charset="-128"/>
                <a:ea typeface="AR P丸ゴシック体E" panose="020F0900000000000000" pitchFamily="50" charset="-128"/>
              </a:rPr>
              <a:t>時間：</a:t>
            </a:r>
            <a:r>
              <a:rPr lang="ja-JP" altLang="en-US" sz="1800" b="1" dirty="0">
                <a:solidFill>
                  <a:srgbClr val="FF0000"/>
                </a:solidFill>
                <a:ea typeface="AR P丸ゴシック体E" panose="020F0900000000000000" pitchFamily="50" charset="-128"/>
              </a:rPr>
              <a:t>医療機関で入力　　</a:t>
            </a:r>
            <a:r>
              <a:rPr lang="en-US" altLang="ja-JP" sz="1800" b="1" dirty="0">
                <a:solidFill>
                  <a:srgbClr val="FF0000"/>
                </a:solidFill>
                <a:ea typeface="AR P丸ゴシック体E" panose="020F0900000000000000" pitchFamily="50" charset="-128"/>
              </a:rPr>
              <a:t> </a:t>
            </a:r>
            <a:r>
              <a:rPr lang="en-US" altLang="ja-JP" sz="1600" dirty="0">
                <a:solidFill>
                  <a:schemeClr val="bg1"/>
                </a:solidFill>
                <a:latin typeface="AR P丸ゴシック体E" panose="020F0900000000000000" pitchFamily="50" charset="-128"/>
                <a:ea typeface="AR P丸ゴシック体E" panose="020F0900000000000000" pitchFamily="50" charset="-128"/>
              </a:rPr>
              <a:t>TEL</a:t>
            </a:r>
            <a:r>
              <a:rPr lang="ja-JP" altLang="en-US" sz="1600" dirty="0">
                <a:solidFill>
                  <a:schemeClr val="bg1"/>
                </a:solidFill>
                <a:latin typeface="AR P丸ゴシック体E" panose="020F0900000000000000" pitchFamily="50" charset="-128"/>
                <a:ea typeface="AR P丸ゴシック体E" panose="020F0900000000000000" pitchFamily="50" charset="-128"/>
              </a:rPr>
              <a:t>：</a:t>
            </a:r>
            <a:r>
              <a:rPr lang="ja-JP" altLang="en-US" sz="1800" b="1" dirty="0">
                <a:solidFill>
                  <a:srgbClr val="FF0000"/>
                </a:solidFill>
                <a:ea typeface="AR P丸ゴシック体E" panose="020F0900000000000000" pitchFamily="50" charset="-128"/>
              </a:rPr>
              <a:t>医療機関で入力</a:t>
            </a:r>
            <a:endParaRPr lang="en-US" altLang="ja-JP" sz="1800" b="1" dirty="0">
              <a:solidFill>
                <a:srgbClr val="FF0000"/>
              </a:solidFill>
              <a:ea typeface="AR P丸ゴシック体E" panose="020F0900000000000000" pitchFamily="50" charset="-128"/>
            </a:endParaRPr>
          </a:p>
        </p:txBody>
      </p:sp>
      <p:pic>
        <p:nvPicPr>
          <p:cNvPr id="101" name="図 100"/>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192288" y="11827573"/>
            <a:ext cx="760000" cy="760000"/>
          </a:xfrm>
          <a:prstGeom prst="rect">
            <a:avLst/>
          </a:prstGeom>
        </p:spPr>
      </p:pic>
      <p:sp>
        <p:nvSpPr>
          <p:cNvPr id="102" name="テキスト ボックス 101"/>
          <p:cNvSpPr txBox="1"/>
          <p:nvPr/>
        </p:nvSpPr>
        <p:spPr>
          <a:xfrm>
            <a:off x="3719617" y="11871727"/>
            <a:ext cx="2522363" cy="677108"/>
          </a:xfrm>
          <a:prstGeom prst="rect">
            <a:avLst/>
          </a:prstGeom>
          <a:noFill/>
        </p:spPr>
        <p:txBody>
          <a:bodyPr wrap="square" rtlCol="0">
            <a:spAutoFit/>
          </a:bodyPr>
          <a:lstStyle/>
          <a:p>
            <a:pPr algn="ctr"/>
            <a:r>
              <a:rPr lang="ja-JP" altLang="en-US" sz="1300" b="1" dirty="0">
                <a:solidFill>
                  <a:schemeClr val="bg1"/>
                </a:solidFill>
                <a:latin typeface="AR P丸ゴシック体E" panose="020F0900000000000000" pitchFamily="50" charset="-128"/>
                <a:ea typeface="AR P丸ゴシック体E" panose="020F0900000000000000" pitchFamily="50" charset="-128"/>
              </a:rPr>
              <a:t>青洲リンク</a:t>
            </a:r>
            <a:r>
              <a:rPr lang="en-US" altLang="ja-JP" sz="1300" b="1" dirty="0">
                <a:solidFill>
                  <a:schemeClr val="bg1"/>
                </a:solidFill>
                <a:latin typeface="AR P丸ゴシック体E" panose="020F0900000000000000" pitchFamily="50" charset="-128"/>
                <a:ea typeface="AR P丸ゴシック体E" panose="020F0900000000000000" pitchFamily="50" charset="-128"/>
              </a:rPr>
              <a:t>PHR</a:t>
            </a:r>
            <a:r>
              <a:rPr lang="ja-JP" altLang="en-US" sz="1300" b="1" dirty="0">
                <a:solidFill>
                  <a:schemeClr val="bg1"/>
                </a:solidFill>
                <a:latin typeface="AR P丸ゴシック体E" panose="020F0900000000000000" pitchFamily="50" charset="-128"/>
                <a:ea typeface="AR P丸ゴシック体E" panose="020F0900000000000000" pitchFamily="50" charset="-128"/>
              </a:rPr>
              <a:t>機能</a:t>
            </a:r>
            <a:endParaRPr lang="en-US" altLang="ja-JP" sz="1300" b="1" dirty="0">
              <a:solidFill>
                <a:schemeClr val="bg1"/>
              </a:solidFill>
              <a:latin typeface="AR P丸ゴシック体E" panose="020F0900000000000000" pitchFamily="50" charset="-128"/>
              <a:ea typeface="AR P丸ゴシック体E" panose="020F0900000000000000" pitchFamily="50" charset="-128"/>
            </a:endParaRPr>
          </a:p>
          <a:p>
            <a:pPr algn="ctr"/>
            <a:r>
              <a:rPr kumimoji="1" lang="en-US" altLang="ja-JP" sz="1300" b="1" dirty="0">
                <a:solidFill>
                  <a:schemeClr val="bg1"/>
                </a:solidFill>
                <a:latin typeface="AR P丸ゴシック体E" panose="020F0900000000000000" pitchFamily="50" charset="-128"/>
                <a:ea typeface="AR P丸ゴシック体E" panose="020F0900000000000000" pitchFamily="50" charset="-128"/>
              </a:rPr>
              <a:t>NOBORI</a:t>
            </a:r>
            <a:r>
              <a:rPr kumimoji="1" lang="ja-JP" altLang="en-US" sz="1300" b="1" dirty="0">
                <a:solidFill>
                  <a:schemeClr val="bg1"/>
                </a:solidFill>
                <a:latin typeface="AR P丸ゴシック体E" panose="020F0900000000000000" pitchFamily="50" charset="-128"/>
                <a:ea typeface="AR P丸ゴシック体E" panose="020F0900000000000000" pitchFamily="50" charset="-128"/>
              </a:rPr>
              <a:t>アプリのご案内</a:t>
            </a:r>
            <a:endParaRPr kumimoji="1" lang="en-US" altLang="ja-JP" sz="1300" b="1" dirty="0">
              <a:solidFill>
                <a:schemeClr val="bg1"/>
              </a:solidFill>
              <a:latin typeface="AR P丸ゴシック体E" panose="020F0900000000000000" pitchFamily="50" charset="-128"/>
              <a:ea typeface="AR P丸ゴシック体E" panose="020F0900000000000000" pitchFamily="50" charset="-128"/>
            </a:endParaRPr>
          </a:p>
          <a:p>
            <a:pPr algn="ctr"/>
            <a:r>
              <a:rPr kumimoji="1" lang="ja-JP" altLang="en-US" sz="1200" dirty="0">
                <a:solidFill>
                  <a:schemeClr val="bg1"/>
                </a:solidFill>
                <a:latin typeface="AR P丸ゴシック体E" panose="020F0900000000000000" pitchFamily="50" charset="-128"/>
                <a:ea typeface="AR P丸ゴシック体E" panose="020F0900000000000000" pitchFamily="50" charset="-128"/>
              </a:rPr>
              <a:t>（</a:t>
            </a:r>
            <a:r>
              <a:rPr kumimoji="1" lang="en-US" altLang="ja-JP" sz="1200" dirty="0">
                <a:solidFill>
                  <a:schemeClr val="bg1"/>
                </a:solidFill>
                <a:latin typeface="AR P丸ゴシック体E" panose="020F0900000000000000" pitchFamily="50" charset="-128"/>
                <a:ea typeface="AR P丸ゴシック体E" panose="020F0900000000000000" pitchFamily="50" charset="-128"/>
              </a:rPr>
              <a:t>YouTube</a:t>
            </a:r>
            <a:r>
              <a:rPr kumimoji="1" lang="ja-JP" altLang="en-US" sz="1200" dirty="0">
                <a:solidFill>
                  <a:schemeClr val="bg1"/>
                </a:solidFill>
                <a:latin typeface="AR P丸ゴシック体E" panose="020F0900000000000000" pitchFamily="50" charset="-128"/>
                <a:ea typeface="AR P丸ゴシック体E" panose="020F0900000000000000" pitchFamily="50" charset="-128"/>
              </a:rPr>
              <a:t>に飛びます）</a:t>
            </a:r>
          </a:p>
        </p:txBody>
      </p:sp>
      <p:pic>
        <p:nvPicPr>
          <p:cNvPr id="107" name="図 106"/>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3247570" y="5845460"/>
            <a:ext cx="622505" cy="747426"/>
          </a:xfrm>
          <a:prstGeom prst="rect">
            <a:avLst/>
          </a:prstGeom>
        </p:spPr>
      </p:pic>
      <p:sp>
        <p:nvSpPr>
          <p:cNvPr id="109" name="テキスト ボックス 108"/>
          <p:cNvSpPr txBox="1"/>
          <p:nvPr/>
        </p:nvSpPr>
        <p:spPr>
          <a:xfrm>
            <a:off x="4035539" y="6804873"/>
            <a:ext cx="5337800" cy="307777"/>
          </a:xfrm>
          <a:prstGeom prst="rect">
            <a:avLst/>
          </a:prstGeom>
          <a:noFill/>
        </p:spPr>
        <p:txBody>
          <a:bodyPr wrap="square" rtlCol="0">
            <a:spAutoFit/>
          </a:bodyPr>
          <a:lstStyle/>
          <a:p>
            <a:r>
              <a:rPr kumimoji="1" lang="ja-JP" altLang="en-US" sz="1400" b="1" dirty="0">
                <a:latin typeface="AR P丸ゴシック体E" panose="020F0900000000000000" pitchFamily="50" charset="-128"/>
                <a:ea typeface="AR P丸ゴシック体E" panose="020F0900000000000000" pitchFamily="50" charset="-128"/>
              </a:rPr>
              <a:t>●ほかにも便利なノート機能や血圧手帳があります。</a:t>
            </a:r>
          </a:p>
        </p:txBody>
      </p:sp>
      <p:sp>
        <p:nvSpPr>
          <p:cNvPr id="110" name="テキスト ボックス 109"/>
          <p:cNvSpPr txBox="1"/>
          <p:nvPr/>
        </p:nvSpPr>
        <p:spPr>
          <a:xfrm>
            <a:off x="-83618" y="5142952"/>
            <a:ext cx="1100568" cy="184666"/>
          </a:xfrm>
          <a:prstGeom prst="rect">
            <a:avLst/>
          </a:prstGeom>
          <a:noFill/>
        </p:spPr>
        <p:txBody>
          <a:bodyPr wrap="square" rtlCol="0">
            <a:spAutoFit/>
          </a:bodyPr>
          <a:lstStyle/>
          <a:p>
            <a:r>
              <a:rPr lang="ja-JP" altLang="en-US" sz="600" dirty="0">
                <a:latin typeface="AR P丸ゴシック体E" panose="020F0900000000000000" pitchFamily="50" charset="-128"/>
                <a:ea typeface="AR P丸ゴシック体E" panose="020F0900000000000000" pitchFamily="50" charset="-128"/>
              </a:rPr>
              <a:t>青洲リンク参加医療機関</a:t>
            </a:r>
          </a:p>
        </p:txBody>
      </p:sp>
      <p:sp>
        <p:nvSpPr>
          <p:cNvPr id="112" name="テキスト ボックス 111"/>
          <p:cNvSpPr txBox="1"/>
          <p:nvPr/>
        </p:nvSpPr>
        <p:spPr>
          <a:xfrm>
            <a:off x="4175877" y="3826474"/>
            <a:ext cx="3823336" cy="307777"/>
          </a:xfrm>
          <a:prstGeom prst="rect">
            <a:avLst/>
          </a:prstGeom>
          <a:noFill/>
        </p:spPr>
        <p:txBody>
          <a:bodyPr wrap="square" rtlCol="0">
            <a:spAutoFit/>
          </a:bodyPr>
          <a:lstStyle/>
          <a:p>
            <a:r>
              <a:rPr kumimoji="1" lang="ja-JP" altLang="en-US" sz="1400" b="1" dirty="0">
                <a:latin typeface="AR P丸ゴシック体E" panose="020F0900000000000000" pitchFamily="50" charset="-128"/>
                <a:ea typeface="AR P丸ゴシック体E" panose="020F0900000000000000" pitchFamily="50" charset="-128"/>
              </a:rPr>
              <a:t>ほかにもいろんな場面で利用できます！</a:t>
            </a:r>
          </a:p>
        </p:txBody>
      </p:sp>
      <p:grpSp>
        <p:nvGrpSpPr>
          <p:cNvPr id="113" name="グループ化 112"/>
          <p:cNvGrpSpPr/>
          <p:nvPr/>
        </p:nvGrpSpPr>
        <p:grpSpPr>
          <a:xfrm>
            <a:off x="206980" y="219526"/>
            <a:ext cx="2622882" cy="538620"/>
            <a:chOff x="2301651" y="2423635"/>
            <a:chExt cx="10115657" cy="1336480"/>
          </a:xfrm>
        </p:grpSpPr>
        <p:pic>
          <p:nvPicPr>
            <p:cNvPr id="114" name="図 11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301651" y="2423642"/>
              <a:ext cx="3058294" cy="1336473"/>
            </a:xfrm>
            <a:prstGeom prst="rect">
              <a:avLst/>
            </a:prstGeom>
          </p:spPr>
        </p:pic>
        <p:pic>
          <p:nvPicPr>
            <p:cNvPr id="115" name="図 114"/>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5359945" y="2423635"/>
              <a:ext cx="7057363" cy="1336476"/>
            </a:xfrm>
            <a:prstGeom prst="rect">
              <a:avLst/>
            </a:prstGeom>
          </p:spPr>
        </p:pic>
      </p:grpSp>
      <p:sp>
        <p:nvSpPr>
          <p:cNvPr id="116" name="テキスト ボックス 4"/>
          <p:cNvSpPr txBox="1"/>
          <p:nvPr/>
        </p:nvSpPr>
        <p:spPr>
          <a:xfrm>
            <a:off x="2330230" y="363913"/>
            <a:ext cx="2409096" cy="430887"/>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rgbClr val="FDEB03"/>
                </a:solidFill>
                <a:latin typeface="AR P丸ゴシック体E" panose="020F0900000000000000" pitchFamily="50" charset="-128"/>
                <a:ea typeface="AR P丸ゴシック体E" panose="020F0900000000000000" pitchFamily="50" charset="-128"/>
                <a:cs typeface="メイリオ" pitchFamily="50" charset="-128"/>
              </a:rPr>
              <a:t>　</a:t>
            </a:r>
            <a:r>
              <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PHR</a:t>
            </a:r>
            <a:r>
              <a:rPr lang="ja-JP" altLang="en-US"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機能</a:t>
            </a:r>
            <a:endPar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grpSp>
        <p:nvGrpSpPr>
          <p:cNvPr id="117" name="グループ化 116"/>
          <p:cNvGrpSpPr/>
          <p:nvPr/>
        </p:nvGrpSpPr>
        <p:grpSpPr>
          <a:xfrm>
            <a:off x="4420544" y="42020"/>
            <a:ext cx="4071083" cy="850651"/>
            <a:chOff x="7349384" y="1540643"/>
            <a:chExt cx="2405949" cy="502722"/>
          </a:xfrm>
        </p:grpSpPr>
        <p:pic>
          <p:nvPicPr>
            <p:cNvPr id="118" name="図 117"/>
            <p:cNvPicPr>
              <a:picLocks noChangeAspect="1"/>
            </p:cNvPicPr>
            <p:nvPr/>
          </p:nvPicPr>
          <p:blipFill rotWithShape="1">
            <a:blip r:embed="rId23" cstate="print">
              <a:extLst>
                <a:ext uri="{28A0092B-C50C-407E-A947-70E740481C1C}">
                  <a14:useLocalDpi xmlns:a14="http://schemas.microsoft.com/office/drawing/2010/main" val="0"/>
                </a:ext>
              </a:extLst>
            </a:blip>
            <a:srcRect t="13554" b="13584"/>
            <a:stretch/>
          </p:blipFill>
          <p:spPr>
            <a:xfrm>
              <a:off x="7349384" y="1540643"/>
              <a:ext cx="1754398" cy="502722"/>
            </a:xfrm>
            <a:prstGeom prst="rect">
              <a:avLst/>
            </a:prstGeom>
          </p:spPr>
        </p:pic>
        <p:sp>
          <p:nvSpPr>
            <p:cNvPr id="119" name="テキスト ボックス 118"/>
            <p:cNvSpPr txBox="1"/>
            <p:nvPr/>
          </p:nvSpPr>
          <p:spPr>
            <a:xfrm>
              <a:off x="8967314" y="1764522"/>
              <a:ext cx="788019" cy="218270"/>
            </a:xfrm>
            <a:prstGeom prst="rect">
              <a:avLst/>
            </a:prstGeom>
            <a:noFill/>
          </p:spPr>
          <p:txBody>
            <a:bodyPr wrap="square" rtlCol="0">
              <a:spAutoFit/>
            </a:bodyPr>
            <a:lstStyle/>
            <a:p>
              <a:r>
                <a:rPr lang="ja-JP" altLang="en-US" sz="1800" b="1" dirty="0">
                  <a:latin typeface="AR P丸ゴシック体E" panose="020F0900000000000000" pitchFamily="50" charset="-128"/>
                  <a:ea typeface="AR P丸ゴシック体E" panose="020F0900000000000000" pitchFamily="50" charset="-128"/>
                </a:rPr>
                <a:t>アプリ</a:t>
              </a:r>
              <a:endParaRPr kumimoji="1" lang="ja-JP" altLang="en-US" sz="2800" b="1" dirty="0"/>
            </a:p>
          </p:txBody>
        </p:sp>
      </p:grpSp>
      <p:sp>
        <p:nvSpPr>
          <p:cNvPr id="120" name="テキスト ボックス 4"/>
          <p:cNvSpPr txBox="1"/>
          <p:nvPr/>
        </p:nvSpPr>
        <p:spPr>
          <a:xfrm>
            <a:off x="7606014" y="402118"/>
            <a:ext cx="2001659" cy="383503"/>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のご案内</a:t>
            </a:r>
            <a:endParaRPr lang="en-US" altLang="ja-JP" sz="4154"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grpSp>
        <p:nvGrpSpPr>
          <p:cNvPr id="121" name="グループ化 120"/>
          <p:cNvGrpSpPr/>
          <p:nvPr/>
        </p:nvGrpSpPr>
        <p:grpSpPr>
          <a:xfrm>
            <a:off x="1531721" y="1130114"/>
            <a:ext cx="7246914" cy="659267"/>
            <a:chOff x="-416103" y="461638"/>
            <a:chExt cx="6083744" cy="553451"/>
          </a:xfrm>
        </p:grpSpPr>
        <p:sp>
          <p:nvSpPr>
            <p:cNvPr id="122" name="正方形/長方形 121"/>
            <p:cNvSpPr/>
            <p:nvPr/>
          </p:nvSpPr>
          <p:spPr>
            <a:xfrm>
              <a:off x="1449910" y="641745"/>
              <a:ext cx="4217731" cy="335890"/>
            </a:xfrm>
            <a:prstGeom prst="rect">
              <a:avLst/>
            </a:prstGeom>
            <a:noFill/>
          </p:spPr>
          <p:txBody>
            <a:bodyPr wrap="none" lIns="91440" tIns="45720" rIns="91440" bIns="45720">
              <a:spAutoFit/>
            </a:bodyPr>
            <a:lstStyle/>
            <a:p>
              <a:pPr algn="ctr"/>
              <a:r>
                <a:rPr lang="ja-JP" altLang="en-US" sz="1800" b="1" dirty="0">
                  <a:latin typeface="AR P丸ゴシック体E" panose="020F0900000000000000" pitchFamily="50" charset="-128"/>
                  <a:ea typeface="AR P丸ゴシック体E" panose="020F0900000000000000" pitchFamily="50" charset="-128"/>
                </a:rPr>
                <a:t>アプリ</a:t>
              </a:r>
              <a:r>
                <a:rPr lang="ja-JP" altLang="en-US" sz="1200" b="1" dirty="0">
                  <a:latin typeface="AR P丸ゴシック体E" panose="020F0900000000000000" pitchFamily="50" charset="-128"/>
                  <a:ea typeface="AR P丸ゴシック体E" panose="020F0900000000000000" pitchFamily="50" charset="-128"/>
                </a:rPr>
                <a:t> </a:t>
              </a:r>
              <a:r>
                <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で自身の医療情報を管理しよう！</a:t>
              </a:r>
              <a:r>
                <a:rPr lang="ja-JP" altLang="en-US" sz="2000" b="1" dirty="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　</a:t>
              </a:r>
              <a:endPar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endParaRPr>
            </a:p>
          </p:txBody>
        </p:sp>
        <p:pic>
          <p:nvPicPr>
            <p:cNvPr id="123" name="図 122"/>
            <p:cNvPicPr>
              <a:picLocks noChangeAspect="1"/>
            </p:cNvPicPr>
            <p:nvPr/>
          </p:nvPicPr>
          <p:blipFill rotWithShape="1">
            <a:blip r:embed="rId24" cstate="print">
              <a:extLst>
                <a:ext uri="{28A0092B-C50C-407E-A947-70E740481C1C}">
                  <a14:useLocalDpi xmlns:a14="http://schemas.microsoft.com/office/drawing/2010/main" val="0"/>
                </a:ext>
              </a:extLst>
            </a:blip>
            <a:srcRect l="14697" t="8737" r="14676" b="14015"/>
            <a:stretch/>
          </p:blipFill>
          <p:spPr>
            <a:xfrm>
              <a:off x="-416103" y="461638"/>
              <a:ext cx="1967822" cy="553451"/>
            </a:xfrm>
            <a:prstGeom prst="rect">
              <a:avLst/>
            </a:prstGeom>
          </p:spPr>
        </p:pic>
      </p:grpSp>
      <p:sp>
        <p:nvSpPr>
          <p:cNvPr id="126" name="テキスト ボックス 125"/>
          <p:cNvSpPr txBox="1"/>
          <p:nvPr/>
        </p:nvSpPr>
        <p:spPr>
          <a:xfrm rot="20572525">
            <a:off x="244871" y="1266006"/>
            <a:ext cx="1153237" cy="523220"/>
          </a:xfrm>
          <a:prstGeom prst="rect">
            <a:avLst/>
          </a:prstGeom>
          <a:noFill/>
        </p:spPr>
        <p:txBody>
          <a:bodyPr wrap="square" rtlCol="0">
            <a:spAutoFit/>
          </a:bodyPr>
          <a:lstStyle/>
          <a:p>
            <a:pPr algn="ct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青洲リンクに</a:t>
            </a:r>
            <a:br>
              <a:rPr kumimoji="1" lang="en-US" altLang="ja-JP" sz="1400" dirty="0">
                <a:solidFill>
                  <a:schemeClr val="bg1"/>
                </a:solidFill>
                <a:latin typeface="AR P丸ゴシック体E" panose="020F0900000000000000" pitchFamily="50" charset="-128"/>
                <a:ea typeface="AR P丸ゴシック体E" panose="020F0900000000000000" pitchFamily="50" charset="-128"/>
              </a:rPr>
            </a:br>
            <a:r>
              <a:rPr kumimoji="1" lang="ja-JP" altLang="en-US" sz="1400" dirty="0">
                <a:solidFill>
                  <a:schemeClr val="bg1"/>
                </a:solidFill>
                <a:latin typeface="AR P丸ゴシック体E" panose="020F0900000000000000" pitchFamily="50" charset="-128"/>
                <a:ea typeface="AR P丸ゴシック体E" panose="020F0900000000000000" pitchFamily="50" charset="-128"/>
              </a:rPr>
              <a:t>参加すると</a:t>
            </a:r>
          </a:p>
        </p:txBody>
      </p:sp>
      <p:sp>
        <p:nvSpPr>
          <p:cNvPr id="128" name="テキスト ボックス 127"/>
          <p:cNvSpPr txBox="1"/>
          <p:nvPr/>
        </p:nvSpPr>
        <p:spPr>
          <a:xfrm>
            <a:off x="270219" y="1912864"/>
            <a:ext cx="9095231" cy="837793"/>
          </a:xfrm>
          <a:prstGeom prst="rect">
            <a:avLst/>
          </a:prstGeom>
          <a:noFill/>
        </p:spPr>
        <p:txBody>
          <a:bodyPr wrap="square" rtlCol="0">
            <a:spAutoFit/>
          </a:bodyPr>
          <a:lstStyle/>
          <a:p>
            <a:pPr algn="ctr">
              <a:lnSpc>
                <a:spcPct val="125000"/>
              </a:lnSpc>
            </a:pPr>
            <a:r>
              <a:rPr lang="ja-JP" altLang="en-US" sz="1700" b="1" spc="100" dirty="0">
                <a:latin typeface="AR P丸ゴシック体E" panose="020F0900000000000000" pitchFamily="50" charset="-128"/>
                <a:ea typeface="AR P丸ゴシック体E" panose="020F0900000000000000" pitchFamily="50" charset="-128"/>
              </a:rPr>
              <a:t>青洲リンクに参加し、</a:t>
            </a:r>
            <a:r>
              <a:rPr lang="en-US" altLang="ja-JP" sz="1700" b="1" spc="100" dirty="0">
                <a:latin typeface="AR P丸ゴシック体E" panose="020F0900000000000000" pitchFamily="50" charset="-128"/>
                <a:ea typeface="AR P丸ゴシック体E" panose="020F0900000000000000" pitchFamily="50" charset="-128"/>
              </a:rPr>
              <a:t>NOBORI</a:t>
            </a:r>
            <a:r>
              <a:rPr lang="ja-JP" altLang="en-US" sz="1700" b="1" spc="100" dirty="0">
                <a:latin typeface="AR P丸ゴシック体E" panose="020F0900000000000000" pitchFamily="50" charset="-128"/>
                <a:ea typeface="AR P丸ゴシック体E" panose="020F0900000000000000" pitchFamily="50" charset="-128"/>
              </a:rPr>
              <a:t>アプリをスマートフォンにインストールすることで、</a:t>
            </a:r>
            <a:endParaRPr lang="en-US" altLang="ja-JP" sz="1700" b="1" spc="100" dirty="0">
              <a:latin typeface="AR P丸ゴシック体E" panose="020F0900000000000000" pitchFamily="50" charset="-128"/>
              <a:ea typeface="AR P丸ゴシック体E" panose="020F0900000000000000" pitchFamily="50" charset="-128"/>
            </a:endParaRPr>
          </a:p>
          <a:p>
            <a:pPr algn="ctr">
              <a:lnSpc>
                <a:spcPct val="125000"/>
              </a:lnSpc>
            </a:pPr>
            <a:r>
              <a:rPr lang="ja-JP" altLang="en-US" sz="1700" b="1" spc="100" dirty="0">
                <a:latin typeface="AR P丸ゴシック体E" panose="020F0900000000000000" pitchFamily="50" charset="-128"/>
                <a:ea typeface="AR P丸ゴシック体E" panose="020F0900000000000000" pitchFamily="50" charset="-128"/>
              </a:rPr>
              <a:t>青洲リンクに登録しているあなたの検査情報やおくすり情報を見ることができます。</a:t>
            </a:r>
            <a:endParaRPr lang="en-US" altLang="ja-JP" sz="1700" b="1" spc="100" dirty="0">
              <a:latin typeface="AR P丸ゴシック体E" panose="020F0900000000000000" pitchFamily="50" charset="-128"/>
              <a:ea typeface="AR P丸ゴシック体E" panose="020F0900000000000000" pitchFamily="50" charset="-128"/>
            </a:endParaRPr>
          </a:p>
          <a:p>
            <a:pPr algn="ctr">
              <a:lnSpc>
                <a:spcPts val="500"/>
              </a:lnSpc>
            </a:pPr>
            <a:endParaRPr lang="en-US" altLang="ja-JP" sz="1200" dirty="0">
              <a:latin typeface="AR P丸ゴシック体E" panose="020F0900000000000000" pitchFamily="50" charset="-128"/>
              <a:ea typeface="AR P丸ゴシック体E" panose="020F0900000000000000" pitchFamily="50" charset="-128"/>
            </a:endParaRPr>
          </a:p>
        </p:txBody>
      </p:sp>
      <p:sp>
        <p:nvSpPr>
          <p:cNvPr id="129" name="角丸四角形 128"/>
          <p:cNvSpPr/>
          <p:nvPr/>
        </p:nvSpPr>
        <p:spPr>
          <a:xfrm>
            <a:off x="4013165" y="2671685"/>
            <a:ext cx="5562181" cy="972440"/>
          </a:xfrm>
          <a:prstGeom prst="roundRect">
            <a:avLst/>
          </a:prstGeom>
          <a:noFill/>
          <a:ln w="5715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b="1" dirty="0">
                <a:solidFill>
                  <a:schemeClr val="tx1"/>
                </a:solidFill>
                <a:latin typeface="AR P丸ゴシック体E" panose="020F0900000000000000" pitchFamily="50" charset="-128"/>
                <a:ea typeface="AR P丸ゴシック体E" panose="020F0900000000000000" pitchFamily="50" charset="-128"/>
              </a:rPr>
              <a:t>病院の検査結果やおくすり情報を</a:t>
            </a:r>
            <a:br>
              <a:rPr lang="en-US" altLang="ja-JP" sz="1700" b="1" dirty="0">
                <a:solidFill>
                  <a:schemeClr val="tx1"/>
                </a:solidFill>
                <a:latin typeface="AR P丸ゴシック体E" panose="020F0900000000000000" pitchFamily="50" charset="-128"/>
                <a:ea typeface="AR P丸ゴシック体E" panose="020F0900000000000000" pitchFamily="50" charset="-128"/>
              </a:rPr>
            </a:br>
            <a:r>
              <a:rPr lang="ja-JP" altLang="en-US" sz="1700" b="1" dirty="0">
                <a:solidFill>
                  <a:schemeClr val="tx1"/>
                </a:solidFill>
                <a:latin typeface="AR P丸ゴシック体E" panose="020F0900000000000000" pitchFamily="50" charset="-128"/>
                <a:ea typeface="AR P丸ゴシック体E" panose="020F0900000000000000" pitchFamily="50" charset="-128"/>
              </a:rPr>
              <a:t>自身のスマートフォンでいつでも見ることができます。</a:t>
            </a:r>
          </a:p>
        </p:txBody>
      </p:sp>
      <p:cxnSp>
        <p:nvCxnSpPr>
          <p:cNvPr id="131" name="直線コネクタ 130"/>
          <p:cNvCxnSpPr/>
          <p:nvPr/>
        </p:nvCxnSpPr>
        <p:spPr>
          <a:xfrm>
            <a:off x="0" y="964679"/>
            <a:ext cx="9601200" cy="0"/>
          </a:xfrm>
          <a:prstGeom prst="line">
            <a:avLst/>
          </a:prstGeom>
          <a:ln w="111125" cmpd="dbl">
            <a:solidFill>
              <a:srgbClr val="93CDDD"/>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30898" y="7596121"/>
            <a:ext cx="9601200" cy="0"/>
          </a:xfrm>
          <a:prstGeom prst="line">
            <a:avLst/>
          </a:prstGeom>
          <a:ln w="41275" cmpd="sng">
            <a:solidFill>
              <a:srgbClr val="93CDDD"/>
            </a:solidFill>
            <a:prstDash val="sysDash"/>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7377131" y="9865530"/>
            <a:ext cx="2119175" cy="596632"/>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450388" y="9961604"/>
            <a:ext cx="1972660" cy="461665"/>
          </a:xfrm>
          <a:prstGeom prst="rect">
            <a:avLst/>
          </a:prstGeom>
          <a:noFill/>
        </p:spPr>
        <p:txBody>
          <a:bodyPr wrap="square" rtlCol="0">
            <a:spAutoFit/>
          </a:bodyPr>
          <a:lstStyle/>
          <a:p>
            <a:pPr algn="ctr"/>
            <a:r>
              <a:rPr lang="ja-JP" altLang="en-US" sz="1200" b="1" dirty="0">
                <a:latin typeface="AR P丸ゴシック体E" panose="020F0900000000000000" pitchFamily="50" charset="-128"/>
                <a:ea typeface="AR P丸ゴシック体E" panose="020F0900000000000000" pitchFamily="50" charset="-128"/>
              </a:rPr>
              <a:t>あとは</a:t>
            </a:r>
            <a:r>
              <a:rPr lang="ja-JP" altLang="en-US" sz="1200" b="1" dirty="0">
                <a:solidFill>
                  <a:srgbClr val="FF0000"/>
                </a:solidFill>
                <a:latin typeface="AR P丸ゴシック体E" panose="020F0900000000000000" pitchFamily="50" charset="-128"/>
                <a:ea typeface="AR P丸ゴシック体E" panose="020F0900000000000000" pitchFamily="50" charset="-128"/>
              </a:rPr>
              <a:t>医療機関名</a:t>
            </a:r>
            <a:r>
              <a:rPr lang="ja-JP" altLang="en-US" sz="1200" b="1" dirty="0">
                <a:latin typeface="AR P丸ゴシック体E" panose="020F0900000000000000" pitchFamily="50" charset="-128"/>
                <a:ea typeface="AR P丸ゴシック体E" panose="020F0900000000000000" pitchFamily="50" charset="-128"/>
              </a:rPr>
              <a:t>で</a:t>
            </a:r>
            <a:endParaRPr lang="en-US" altLang="ja-JP" sz="1200" b="1" dirty="0">
              <a:latin typeface="AR P丸ゴシック体E" panose="020F0900000000000000" pitchFamily="50" charset="-128"/>
              <a:ea typeface="AR P丸ゴシック体E" panose="020F0900000000000000" pitchFamily="50" charset="-128"/>
            </a:endParaRPr>
          </a:p>
          <a:p>
            <a:pPr algn="ctr"/>
            <a:r>
              <a:rPr lang="ja-JP" altLang="en-US" sz="1200" b="1" dirty="0">
                <a:latin typeface="AR P丸ゴシック体E" panose="020F0900000000000000" pitchFamily="50" charset="-128"/>
                <a:ea typeface="AR P丸ゴシック体E" panose="020F0900000000000000" pitchFamily="50" charset="-128"/>
              </a:rPr>
              <a:t>本人確認を行います</a:t>
            </a:r>
          </a:p>
        </p:txBody>
      </p:sp>
    </p:spTree>
    <p:extLst>
      <p:ext uri="{BB962C8B-B14F-4D97-AF65-F5344CB8AC3E}">
        <p14:creationId xmlns:p14="http://schemas.microsoft.com/office/powerpoint/2010/main" val="26912354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885</TotalTime>
  <Words>313</Words>
  <Application>Microsoft Office PowerPoint</Application>
  <PresentationFormat>A3 297x420 mm</PresentationFormat>
  <Paragraphs>38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 P丸ゴシック体E</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ishikawa</dc:creator>
  <cp:lastModifiedBy>医療情報部</cp:lastModifiedBy>
  <cp:revision>40</cp:revision>
  <cp:lastPrinted>2022-08-08T04:37:36Z</cp:lastPrinted>
  <dcterms:created xsi:type="dcterms:W3CDTF">2022-07-25T02:05:12Z</dcterms:created>
  <dcterms:modified xsi:type="dcterms:W3CDTF">2024-10-25T04:48:26Z</dcterms:modified>
</cp:coreProperties>
</file>